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Nanum Gothic"/>
      <p:regular r:id="rId36"/>
      <p:bold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NanumGothic-bold.fntdata"/><Relationship Id="rId14" Type="http://schemas.openxmlformats.org/officeDocument/2006/relationships/slide" Target="slides/slide9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안녕하세요! 코드스테이츠 에이아이 부트캠프 3기 수강생 ‘오상훈’입니다.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섹션포 프로젝트 발표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d89b9742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d89b9742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협업 기반 필터링은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사용자의 구매, 이용, 시간 등 기존의 데이터를 토대로 추천해주는 기법입니다.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데이터를 분석하여 취향이 비슷한 사용자끼리 그룹화하여 추천해주는 사용자 기반 필터링과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 구매이력을 바탕으로 그 아이템과 연관이 높은 것을 추천해주는 아이템 기반 필터링이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d89b9742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d89b9742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단점도 존재합니다.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사용자의 데이터 기반으로 작동하는 기법이기때문에 신규 사용자, 즉 데이터가 없는 사용자에게 추천하기 어려운 경우를 콜드 스타트라고 부릅니다.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데이터 양이 증가함에 따라 연산이 증가하고 이는 시간이 오래 걸려 효율이 떨어지게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롱테일은 아시다시피 소수의 인기 있는 항목들만 선택되고 나머지 약 80%는 추천받지 못하게 되는 단점이 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d89b9742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d89b9742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콘텐츠 기반 필터링입니다.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협업 기반 필터링과 다르게 사용자가 아닌 콘텐츠 그 자체를 분석하여 추천해주는 기법입니다.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들면 내가 읽은 책의 특징인 저자, 발행년도, 내용, 단어 수 등을 분석하고 이와 비슷한 다른 책을 추천해줍니다.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d89b9742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d89b9742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물론 콘텐츠 기반 필터링도 단점이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책의 특징만을 분석하기 때문에, 책의 특징을 가지고 있지 않은 다양한 포맷들, 그림이나 음악, 영상 등 추천이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넷플릭스 콘텐츠의 특징을 모아놓은 데이터셋을 선택했기때문에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 프로젝트를 지금부터 보여드리도록 하겠습니다.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89b9742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89b9742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프로젝트는 케글 넷플릭스 데이터를 활용하여 작성한 원작자의 코드를 참고하여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원작자의 주소는 깃허브에 표시하도록 하겠습니다.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d89b9742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d89b9742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개요에서 말씀드렸듯이 데이터는 다음과 같이 구성되어있습니다.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탐색적 데이터 분석은 크게 중요한 부분이 아니라고 생각되어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간략하게 진행하겠습니다.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89b9742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89b9742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데이터에는 TV 프로그램보다 영화 작품수가 2배 이상 많았으며,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당연하게도 미국 작품이 압도적으로 많았습니다.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인도 작품이 2위를 한 것은 발리우드 영향인 것 같습니다.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d89b9742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d89b9742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데이터이기 때문에 최근 개봉한 2017, 18년 작품들이 대다수 인 것으로 보입니다.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d89b9742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d89b9742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데이터의 많은 특징 중에 제목, 장르, 설명을 위주로 분류하여 유사한 영화를 찾고자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때문에 불필요한 컬럼을 삭제하고, 텍스트 양식을 맞춰주었으며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컴퓨터가 잘 인식할 수 있도록 단어 토큰화, 불용어 및 문장부호를 삭제하였습니다.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d89b974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d89b974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활용할 모델은 워드투벡이라는 임베딩 기법으로서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쉽게 말하면 텍스트를 벡터로 만들어 위치를 표시하고, 비슷한 단어끼리 가까이 배치하여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단어 간 유사도를 계산할 수 있도록 도와줍니다.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d89b974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d89b97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데이터 소개와 선정 이유를 밝히고,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추천 알고리즘이 무엇인지 설명한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세번째, 프로젝트 소개,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회고 순서로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89b9742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89b9742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사전에 만들어진 구글 뉴스 삼백이라는 워드투벡 모델을 이용했습니다.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모델은 스킵 그램이라는 방법을 사용하여 중심 단어를 기준으로 주변 단어를 예측할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쉽게 말하면 구글 뉴스에 사용된 단어들을 벡터화 하여 비슷한 단어끼리 좌표에 모여있는 집합으로 볼 수 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d89b9742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d89b9742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모델은 영화 제목을 입력하면 이와 비슷한 영화 10개를 추천해줍니다.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작동원리는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영화의 토큰화된 제목, 설명, 장르를 앞선 워드투벡 모델에 있는 단어를 찾아 저장하고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단어들이 전체 데이터에서 가까이 위치한 단어와 유사도를 계산합니다.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최종 유사도를 합산하여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높은 유사도를 보인 영화 제목 10개를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아주 간단한 코드이지만, 이해하는 데 약간의 시간이 걸렸습니다.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d89b9742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d89b9742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모델의 결과를 보시면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어벤져스 인피니티워와 비슷한 영화를 찾아보면 둠, 터미네이터, 헐크 등 슈퍼인간, 히어로물 등이 추천되는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 반대로 프렌즈는 일상 드라마, 코믹, 감동과 관련된 영화들을 추천하고 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d89b9742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d89b9742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회고 내용을 말씀드리고 발표를 마치도록 하겠습니다.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89b9742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d89b9742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중심적인 부분만을 말씀드리자면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개념적으로 알고 있어도 코드로 구현하는 게 어려웠습니다.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강의에서 배운 내용을 토대로 모델을 만들어도, 학습하고 정확도, 손실율을 중점으로 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예측한 결과물이 무엇인지 헷갈리고 눈에 보이지 않아 혼란스럽기도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적인 부분 외에도 매번 느끼지만 프로젝트 관리, 핸들링 능력이 참 어렵다는 것을 배웠습니다.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번외로 추천 알고리즘을 진행하면서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상식을 벗어난 아이디어로 아예 전혀 다른 콘텐츠를 추천해보는 건 어떨지 생각해보았습니다.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너무 비슷한 취향만 본다면 저 같은 경우 질려서 뭔가 색다른 자극이 필요할 때도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기반 필터링의 단점이기도 하지만 한 범주가 아닌 다양한 범주 추천 알고리즘을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만들어보고 싶습니다.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d89b9742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d89b9742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앞으로는 이 분야 진로고민을 심도있게 해보아야할 것 같고,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중요한 학습자료 복습을 진행할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코드스테이츠 선생님들이 항상 강조하시는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자신만의 언어로 쓰는 것, 그리고 쉽게 이해할 수 있도록 적어보는 것을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노력해 나가겠습니다.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스스로의 능력을 키움과 동시에 외로이 고군분투하는 3기 동기분들과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좋은 내용을 공유하고, 서로 힘이 되어 주는 소통도 힘쓰도록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경청해주셔서 감사합니다.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d89b9742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d89b9742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89b974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d89b974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89b974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d89b974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데이터 소개입니다.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프로젝트 데이터로 케글에서 가장 많이 활용되고 있는 넷플릭스 작품 데이터셋을 선택했습니다.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데이터는 2019년 기준 넷플릭스에서 이용가능한 작품 모음이고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칠천칠백팔십칠개 작품과 작품별 12개의 특징으로 구성되어 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d89b974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d89b974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넷플릭스 데이터를 선정한 이유는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좋아하는 것이기도 하고, 관련된 산업에서 일해본 경험이 있어 관심이 생겼습니다.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화면에 나타난 작품들 모두 제가 가장 좋아하고 여러번 본 영화들입니다.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d89b974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d89b974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시장이 기존 극장 중심에서 OTT 서비스로 변화하고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원동력에는 개인화 추천 알고리즘이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개인적으로 가고 싶은 회사의 목록이기도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d89b974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d89b974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알고리즘은 이렇게 다양한 기업에서 활용되고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대세가 됨으로써 좀더 세분화된 기법들이 나오고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어떻게 추천을 하는 것인지 그 원리에 흥미가 생겨 프로젝트 주제로 선정하게 되었습니다.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d89b974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d89b974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d89b9742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d89b9742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알고리즘에 대해서 간단하게 설명을 하자면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개인, 즉 특정 사용자가 관심을 가질만한 정보를 추천해주는 시스템입니다.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크게 협업 필터링과 내용 기반 필터링으로 나눌 수 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shivamb/netflix-shows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387325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55">
                <a:latin typeface="Nanum Gothic"/>
                <a:ea typeface="Nanum Gothic"/>
                <a:cs typeface="Nanum Gothic"/>
                <a:sym typeface="Nanum Gothic"/>
              </a:rPr>
              <a:t>Section 4 Project - Deep Learning</a:t>
            </a:r>
            <a:endParaRPr b="1" sz="2255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latin typeface="Nanum Gothic"/>
                <a:ea typeface="Nanum Gothic"/>
                <a:cs typeface="Nanum Gothic"/>
                <a:sym typeface="Nanum Gothic"/>
              </a:rPr>
              <a:t>Contents Based Recomendation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7590250" y="4661725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Ai03_오상훈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2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협업 기반 필터링 - 소개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86350" y="682100"/>
            <a:ext cx="71715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협업 기반 필터링(Collaborative Filtering): </a:t>
            </a:r>
            <a:r>
              <a:rPr b="1" lang="ko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정보 필수!</a:t>
            </a:r>
            <a:endParaRPr b="1" sz="1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사용자 기반 필터링: 취향이 비슷한 사용자끼리 그룹화하여 추천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아이템 기반 필터링: 과거 구매이력을 바탕으로 그 아이템과 연관이 높은 아이템 추천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300" y="1725425"/>
            <a:ext cx="6557401" cy="32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3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3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협업 기반 필터링 - 한계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108" y="877750"/>
            <a:ext cx="4459783" cy="31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848959" y="4202300"/>
            <a:ext cx="2213100" cy="6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콜드 스타트(Cold Start)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465450" y="4202300"/>
            <a:ext cx="2213100" cy="6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계산 효율 저하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081941" y="4202300"/>
            <a:ext cx="2213100" cy="6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롱테일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4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 txBox="1"/>
          <p:nvPr/>
        </p:nvSpPr>
        <p:spPr>
          <a:xfrm>
            <a:off x="586350" y="112150"/>
            <a:ext cx="29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콘텐츠 기반 필터링 - 소개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86350" y="682100"/>
            <a:ext cx="7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콘텐츠</a:t>
            </a: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 기반 필터링(Content Based Filtering)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콘텐츠 자체를 분석하여 그 콘텐츠와 유사한 아이템을 추천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11" y="1443825"/>
            <a:ext cx="6176178" cy="34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 rot="-1730939">
            <a:off x="402349" y="51108"/>
            <a:ext cx="276061" cy="249078"/>
          </a:xfrm>
          <a:prstGeom prst="star5">
            <a:avLst>
              <a:gd fmla="val 23036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61" y="902050"/>
            <a:ext cx="6176178" cy="347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5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141" y="1467149"/>
            <a:ext cx="739354" cy="9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6293459" y="1653196"/>
            <a:ext cx="2082600" cy="2189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586350" y="112150"/>
            <a:ext cx="29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콘텐츠 기반 필터링 - 한계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500" y="2261275"/>
            <a:ext cx="58805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725" y="2939625"/>
            <a:ext cx="588051" cy="5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6525" y="2261275"/>
            <a:ext cx="521424" cy="5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986250" y="4452350"/>
            <a:ext cx="71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기존 분석한 콘텐츠 특성만을 가지고 분석하기때문에 책 이외에 사진, 음악, 영상 추천이 어려움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>
            <a:off x="1477650" y="2017650"/>
            <a:ext cx="618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03. 프로젝트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7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7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탐색적 데이터 분석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0" y="1537625"/>
            <a:ext cx="7971300" cy="29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586350" y="682100"/>
            <a:ext cx="7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작품 수: 7,787개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특성 수: 12개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28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8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탐색적 데이터 분석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12" y="1143850"/>
            <a:ext cx="4217801" cy="33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12" y="1143850"/>
            <a:ext cx="4054176" cy="33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9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탐색적 데이터 분석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50" y="732725"/>
            <a:ext cx="5011501" cy="41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0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0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586350" y="682100"/>
            <a:ext cx="71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불필요 칼럼 삭제(12개 중 8개 삭제)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50" y="1091250"/>
            <a:ext cx="5463650" cy="11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586350" y="2281350"/>
            <a:ext cx="71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소문자 변환 및 토큰화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250" y="2650650"/>
            <a:ext cx="7199575" cy="1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4471800" y="2898125"/>
            <a:ext cx="200400" cy="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250" y="3074225"/>
            <a:ext cx="7199576" cy="1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1044475" y="3490375"/>
            <a:ext cx="719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['jandino', 'asporaat', 'riffs',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'on'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'the'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'challenges',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'of'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'raising', 'kids',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'and'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'serenades',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'the'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'audience',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'with'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'a'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'rousing', 'rendition',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'of'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'``'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'sex',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'on'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'fire',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"''"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'in'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8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'his'</a:t>
            </a: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'comedy', 'show', '.']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4471800" y="3355325"/>
            <a:ext cx="200400" cy="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586350" y="3956625"/>
            <a:ext cx="71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불용어, 문장부호 삭제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044475" y="4300600"/>
            <a:ext cx="71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['jandino', 'asporaat', 'riffs', 'challenges', 'raising', 'kids', 'serenades', 'audience', 'rousing', 'rendition', 'sex', 'fire', 'comedy', 'show']</a:t>
            </a:r>
            <a:endParaRPr b="1" sz="8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1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Word2Vec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450" y="1556303"/>
            <a:ext cx="4367099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86350" y="682100"/>
            <a:ext cx="7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텍스트를 벡터화(컴퓨터가 이해할 수 있는 언어)하여 좌표평면에 위치를 표시할 수 있게 하는 기법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비슷한 단어끼리 가까운 좌표에 위치함으로써 단어 간 유사도를 계산할 수 있음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845050" y="1680150"/>
            <a:ext cx="20028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TABLE OF</a:t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</a:t>
            </a:r>
            <a:endParaRPr b="1"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174400" y="431500"/>
            <a:ext cx="2215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01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개요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선정 이유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609775" y="360100"/>
            <a:ext cx="22158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02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추천 알고리즘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정의 및 종류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한계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174400" y="2614375"/>
            <a:ext cx="22158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03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탐색적 데이터 분석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Word2Vec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모델 설명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결과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609775" y="2614375"/>
            <a:ext cx="22158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04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회고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프로젝트 리뷰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 - 앞으로의 방향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2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2"/>
          <p:cNvSpPr txBox="1"/>
          <p:nvPr/>
        </p:nvSpPr>
        <p:spPr>
          <a:xfrm>
            <a:off x="586350" y="112150"/>
            <a:ext cx="33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Word2Vec - Google News 300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586350" y="682100"/>
            <a:ext cx="7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사전 훈련된 워드 임베딩(Pre Trained) 모델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중심 단어를 보고 어떤 주변 단어가 존재하는지 예측하는 모델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68" y="1536975"/>
            <a:ext cx="5889864" cy="34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3"/>
          <p:cNvSpPr txBox="1"/>
          <p:nvPr/>
        </p:nvSpPr>
        <p:spPr>
          <a:xfrm>
            <a:off x="586350" y="112150"/>
            <a:ext cx="33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모델 설명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50" y="1537075"/>
            <a:ext cx="7866701" cy="3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519950" y="1965700"/>
            <a:ext cx="385800" cy="15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*장르</a:t>
            </a:r>
            <a:endParaRPr b="1" sz="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519950" y="2118700"/>
            <a:ext cx="385800" cy="15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*설명</a:t>
            </a:r>
            <a:endParaRPr b="1" sz="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3519950" y="2271700"/>
            <a:ext cx="385800" cy="15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*제목</a:t>
            </a:r>
            <a:endParaRPr b="1" sz="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1902432" y="1543721"/>
            <a:ext cx="1837200" cy="15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*작품명(해당 작품과 비슷한 영화를 찾기 위해)</a:t>
            </a:r>
            <a:endParaRPr b="1" sz="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3087775" y="1716687"/>
            <a:ext cx="200400" cy="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" y="624300"/>
            <a:ext cx="7866700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818429" y="4730946"/>
            <a:ext cx="7671900" cy="14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4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4"/>
          <p:cNvSpPr txBox="1"/>
          <p:nvPr/>
        </p:nvSpPr>
        <p:spPr>
          <a:xfrm>
            <a:off x="586350" y="112150"/>
            <a:ext cx="33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38" y="718650"/>
            <a:ext cx="4225725" cy="22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39" y="3026896"/>
            <a:ext cx="3586950" cy="19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360" y="3026900"/>
            <a:ext cx="3585601" cy="1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1477650" y="2017650"/>
            <a:ext cx="618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04. 회고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6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 txBox="1"/>
          <p:nvPr/>
        </p:nvSpPr>
        <p:spPr>
          <a:xfrm>
            <a:off x="586350" y="112150"/>
            <a:ext cx="33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프로젝트 리뷰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586350" y="682100"/>
            <a:ext cx="8172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데이터셋 찾기의 어려움 + 만드는 것은 더 어려움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개념적으로 알고 있어도 코드로 어떻게 구현해야할지 감이 잡히지 않음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모델을 이용하여 정확도, 손실율 등을 구할 수 있지만 정작 그 모델의 결과물을 어떻게 보여야할 지 막막함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많은 것을 배웠지만, 수박 겉핥기 지식만을 습득하여 기초가 부족하다는 것을 느낌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시간 배분! 일자별, 시간별 할일, 업무 등을 계획하고 기록하여 조금 더 체계적인 프로젝트 진행능력을 키워야함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포기할 줄 알아야 한다! 아무리 찾아도 없다면(찾는 시간을 정하고) 일단 시작하자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(번외_개인적인 생각)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추천 알고리즘의 역설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취향, 성향 등 다양한 지표를 통해 개인화 추천이 대세, 그러나 너무 같은 콘텐츠만 보인다면 실증이 날 수 있다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현재 대세 알고리즘이지만, 반대로 완전 다른 컨텐츠를 추천해주는 방법은 어떨지도 고민하면 좋을 것 같다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아마 요즘 넷플릭스를 보면 볼게 없다는 평이 많은 이유가 너무 비슷한 것에 질린 것일 수 있다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음악, 도서, 굿즈 등 다양화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고객의 취향 데이터를 바탕으로 영화 추천뿐만 아니라 음악, 도서, 굿즈 등 크로스 추천 알고리즘을 만들자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7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7"/>
          <p:cNvSpPr txBox="1"/>
          <p:nvPr/>
        </p:nvSpPr>
        <p:spPr>
          <a:xfrm>
            <a:off x="586350" y="112150"/>
            <a:ext cx="33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앞으로의 방향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86350" y="682100"/>
            <a:ext cx="8172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데이터 분야 진로 고민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학습자료 복습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쉬운 설명으로 누구나 이해할 수 있는 글쓰기/이미지 구현 능력 기르기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영어 공부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질문의 생활화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적극적인 커뮤니티 활용&amp;참여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데이터 관련 뉴스 읽기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2147400" y="3574175"/>
            <a:ext cx="4849200" cy="7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인생에 다음은 없다는 자세가 중요하다.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무엇이든 생각날 때 실행에 옮겨야 한다.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/>
        </p:nvSpPr>
        <p:spPr>
          <a:xfrm>
            <a:off x="1477650" y="2017650"/>
            <a:ext cx="618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감사합니다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090300" y="2017650"/>
            <a:ext cx="296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01. 개요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6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86350" y="682100"/>
            <a:ext cx="71715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Netflix Movies and TV Shows(Available on Netflix as of 2019)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SzPts val="1000"/>
              <a:buFont typeface="Nanum Gothic"/>
              <a:buChar char="○"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출처: Kaggle(</a:t>
            </a:r>
            <a:r>
              <a:rPr lang="ko" sz="10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https://www.kaggle.com/shivamb/netflix-shows</a:t>
            </a: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총 7,787개 작품과 12개의 특징(제목, 장르, 감독, 배우 등)으로 구성(7,787 x 12)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50" y="1844975"/>
            <a:ext cx="7971300" cy="29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선정 이유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3" y="2459075"/>
            <a:ext cx="1717200" cy="242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501" y="1513261"/>
            <a:ext cx="1718300" cy="2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048" y="2458350"/>
            <a:ext cx="1717200" cy="2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149" y="2458345"/>
            <a:ext cx="1718299" cy="2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6024" y="1513255"/>
            <a:ext cx="1717199" cy="2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0450" y="1513250"/>
            <a:ext cx="1717200" cy="2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86350" y="682100"/>
            <a:ext cx="71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좋아하는 것, 익숙한 것, 도메인 지식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선정 이유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6350" y="682100"/>
            <a:ext cx="71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시장의 변화: 기존 극장 중심 오프라인 관람에서 OTT 기반 관람문화로 바뀜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개인화 추천: 나의 취향을 분석하고, 추천함으로써 선택의 피로함을 줄여주고 시간을 절약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가성비 종결: 극장 영화 1개 티켓값보다 저렴한 비용으로 더 많은 컨텐츠를 볼 수 있음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841950"/>
            <a:ext cx="57150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7995037" y="4118221"/>
            <a:ext cx="1092724" cy="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9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선정 이유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912" y="843538"/>
            <a:ext cx="3584445" cy="20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068" y="2885099"/>
            <a:ext cx="3585600" cy="20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068" y="843474"/>
            <a:ext cx="3585600" cy="2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8332" y="2885038"/>
            <a:ext cx="3585600" cy="20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1477650" y="2017650"/>
            <a:ext cx="618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02. 추천 알고리즘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1"/>
          <p:cNvCxnSpPr/>
          <p:nvPr/>
        </p:nvCxnSpPr>
        <p:spPr>
          <a:xfrm>
            <a:off x="586350" y="543250"/>
            <a:ext cx="797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1"/>
          <p:cNvSpPr txBox="1"/>
          <p:nvPr/>
        </p:nvSpPr>
        <p:spPr>
          <a:xfrm>
            <a:off x="586350" y="112150"/>
            <a:ext cx="23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정의 및 종류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38" y="1500025"/>
            <a:ext cx="6162726" cy="3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723675" y="4505825"/>
            <a:ext cx="199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*출처: </a:t>
            </a:r>
            <a:r>
              <a:rPr lang="ko" sz="6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https://blog.daehong.com/237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86350" y="682100"/>
            <a:ext cx="7171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추천시스템(Recommendation System)이란?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Nanum Gothic"/>
              <a:buChar char="○"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정보 필터링 중 하나로 특정 사용자가 관심을 가질만한 정보를 추천하는 시스템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